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1" r:id="rId1"/>
  </p:sldMasterIdLst>
  <p:sldIdLst>
    <p:sldId id="256" r:id="rId2"/>
    <p:sldId id="260" r:id="rId3"/>
    <p:sldId id="261" r:id="rId4"/>
    <p:sldId id="264" r:id="rId5"/>
    <p:sldId id="263" r:id="rId6"/>
    <p:sldId id="262" r:id="rId7"/>
    <p:sldId id="258" r:id="rId8"/>
    <p:sldId id="266" r:id="rId9"/>
    <p:sldId id="267" r:id="rId10"/>
    <p:sldId id="268" r:id="rId11"/>
    <p:sldId id="270" r:id="rId12"/>
    <p:sldId id="271" r:id="rId13"/>
    <p:sldId id="272" r:id="rId14"/>
    <p:sldId id="273" r:id="rId15"/>
    <p:sldId id="274" r:id="rId16"/>
    <p:sldId id="269" r:id="rId17"/>
    <p:sldId id="27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64"/>
    <p:restoredTop sz="96327"/>
  </p:normalViewPr>
  <p:slideViewPr>
    <p:cSldViewPr snapToGrid="0">
      <p:cViewPr varScale="1">
        <p:scale>
          <a:sx n="134" d="100"/>
          <a:sy n="134" d="100"/>
        </p:scale>
        <p:origin x="20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1B8F32D-D8B6-4B9E-9CBF-DCAC30B7B93D}" type="datetimeFigureOut">
              <a:rPr lang="en-US" smtClean="0"/>
              <a:t>7/10/23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49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7/10/23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967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7/10/23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737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7/10/23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07910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7/10/23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41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7/10/23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742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7/10/23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8690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7/10/23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077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7/10/23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28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7/10/23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468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7/10/23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034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7/10/23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7/10/23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86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7/10/23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46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7/10/23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5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7/10/23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22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7/10/23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082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7/10/23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0828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elomoLubliner/ClusterSimilarPaper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CED86289-E4BB-5A33-92DA-64B894ACE3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t="25606" r="-1" b="18129"/>
          <a:stretch/>
        </p:blipFill>
        <p:spPr>
          <a:xfrm>
            <a:off x="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21E6D5-0094-9263-3D83-5DEF49BEB3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4532" y="1712934"/>
            <a:ext cx="6900839" cy="2736390"/>
          </a:xfrm>
        </p:spPr>
        <p:txBody>
          <a:bodyPr anchor="t">
            <a:normAutofit/>
          </a:bodyPr>
          <a:lstStyle/>
          <a:p>
            <a:r>
              <a:rPr lang="en-IL" sz="8000" dirty="0">
                <a:solidFill>
                  <a:srgbClr val="FFFFFF"/>
                </a:solidFill>
              </a:rPr>
              <a:t>Cluster Similar Papers</a:t>
            </a:r>
          </a:p>
        </p:txBody>
      </p:sp>
    </p:spTree>
    <p:extLst>
      <p:ext uri="{BB962C8B-B14F-4D97-AF65-F5344CB8AC3E}">
        <p14:creationId xmlns:p14="http://schemas.microsoft.com/office/powerpoint/2010/main" val="1504683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Pipeline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C930623-422A-016E-9C17-45CACD295DF2}"/>
              </a:ext>
            </a:extLst>
          </p:cNvPr>
          <p:cNvSpPr/>
          <p:nvPr/>
        </p:nvSpPr>
        <p:spPr>
          <a:xfrm>
            <a:off x="482600" y="2984269"/>
            <a:ext cx="1928091" cy="989215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Create embeddings from the abstract text 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43D36306-D1BF-AA59-D5C2-A0AEAA7F01F3}"/>
              </a:ext>
            </a:extLst>
          </p:cNvPr>
          <p:cNvSpPr/>
          <p:nvPr/>
        </p:nvSpPr>
        <p:spPr>
          <a:xfrm>
            <a:off x="2582718" y="3117272"/>
            <a:ext cx="897774" cy="623455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244CC2F-1D2F-3E5D-4AC5-204FCA80DF5F}"/>
              </a:ext>
            </a:extLst>
          </p:cNvPr>
          <p:cNvSpPr/>
          <p:nvPr/>
        </p:nvSpPr>
        <p:spPr>
          <a:xfrm>
            <a:off x="3652519" y="2984269"/>
            <a:ext cx="1928091" cy="989215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Embedding dimensionality reduction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D119BE9F-5AFF-8FEE-C810-2648B83AE627}"/>
              </a:ext>
            </a:extLst>
          </p:cNvPr>
          <p:cNvSpPr/>
          <p:nvPr/>
        </p:nvSpPr>
        <p:spPr>
          <a:xfrm>
            <a:off x="5752637" y="3117272"/>
            <a:ext cx="897774" cy="623455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AFE1AF-7600-6DBF-98F4-2EC10488E76F}"/>
              </a:ext>
            </a:extLst>
          </p:cNvPr>
          <p:cNvSpPr/>
          <p:nvPr/>
        </p:nvSpPr>
        <p:spPr>
          <a:xfrm>
            <a:off x="6822438" y="2984269"/>
            <a:ext cx="1928091" cy="989215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Get clusters with HDBSCAN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E875496D-AD42-266C-338D-501F9D4E7985}"/>
              </a:ext>
            </a:extLst>
          </p:cNvPr>
          <p:cNvSpPr/>
          <p:nvPr/>
        </p:nvSpPr>
        <p:spPr>
          <a:xfrm>
            <a:off x="9013564" y="3117272"/>
            <a:ext cx="897774" cy="623455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DBA238E-9CF1-141F-AEDC-F4C302052ECE}"/>
              </a:ext>
            </a:extLst>
          </p:cNvPr>
          <p:cNvSpPr/>
          <p:nvPr/>
        </p:nvSpPr>
        <p:spPr>
          <a:xfrm>
            <a:off x="10083365" y="2984269"/>
            <a:ext cx="1928091" cy="98921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Main cluster words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532956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Get main words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8969613-BBFF-80D3-8EE3-7543213789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07074" y="1260376"/>
            <a:ext cx="6003925" cy="4337247"/>
          </a:xfr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2696BC4-B282-1022-29FA-08FFE7B697E3}"/>
              </a:ext>
            </a:extLst>
          </p:cNvPr>
          <p:cNvSpPr txBox="1">
            <a:spLocks/>
          </p:cNvSpPr>
          <p:nvPr/>
        </p:nvSpPr>
        <p:spPr>
          <a:xfrm>
            <a:off x="1092201" y="1958372"/>
            <a:ext cx="4403724" cy="2718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L" dirty="0"/>
              <a:t>For each abstract we assigned cluster</a:t>
            </a:r>
          </a:p>
        </p:txBody>
      </p:sp>
    </p:spTree>
    <p:extLst>
      <p:ext uri="{BB962C8B-B14F-4D97-AF65-F5344CB8AC3E}">
        <p14:creationId xmlns:p14="http://schemas.microsoft.com/office/powerpoint/2010/main" val="1168567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Get main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A2015-E149-E9AC-1959-C936FA442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5413"/>
            <a:ext cx="9905999" cy="4267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L" dirty="0"/>
              <a:t>Group by topics and join abstract 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43F6EC-ED2F-FC3A-21EB-D7AA17083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1" y="2714625"/>
            <a:ext cx="7772400" cy="86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048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Get main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A2015-E149-E9AC-1959-C936FA442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5413"/>
            <a:ext cx="10726738" cy="4267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L" dirty="0"/>
              <a:t>Get c-TF-IDF score for each words of each topic</a:t>
            </a:r>
          </a:p>
          <a:p>
            <a:pPr marL="0" indent="0">
              <a:buNone/>
            </a:pPr>
            <a:r>
              <a:rPr lang="en-IL" dirty="0"/>
              <a:t>The top n words for each</a:t>
            </a:r>
            <a:r>
              <a:rPr lang="he-IL" dirty="0"/>
              <a:t>  </a:t>
            </a:r>
            <a:r>
              <a:rPr lang="en-US" dirty="0"/>
              <a:t>clusters will be the words with the n highest TF-IDF score</a:t>
            </a:r>
            <a:r>
              <a:rPr lang="he-IL" dirty="0"/>
              <a:t> </a:t>
            </a:r>
            <a:endParaRPr lang="en-IL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5EFAC96-4CB0-1C61-F57D-75901FBD6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1" y="3353983"/>
            <a:ext cx="4479925" cy="319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399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Word cloud visualization</a:t>
            </a:r>
          </a:p>
        </p:txBody>
      </p:sp>
      <p:pic>
        <p:nvPicPr>
          <p:cNvPr id="6" name="Content Placeholder 5" descr="A close up of words&#10;&#10;Description automatically generated">
            <a:extLst>
              <a:ext uri="{FF2B5EF4-FFF2-40B4-BE49-F238E27FC236}">
                <a16:creationId xmlns:a16="http://schemas.microsoft.com/office/drawing/2014/main" id="{A4A26EDB-300E-46F0-43BA-6E270C3E94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488" y="2300287"/>
            <a:ext cx="4531538" cy="2562225"/>
          </a:xfrm>
        </p:spPr>
      </p:pic>
      <p:pic>
        <p:nvPicPr>
          <p:cNvPr id="8" name="Picture 7" descr="A close up of words&#10;&#10;Description automatically generated">
            <a:extLst>
              <a:ext uri="{FF2B5EF4-FFF2-40B4-BE49-F238E27FC236}">
                <a16:creationId xmlns:a16="http://schemas.microsoft.com/office/drawing/2014/main" id="{29856796-E8FC-8E4A-F38A-D7EFE2494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399" y="2300286"/>
            <a:ext cx="4826517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89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BaR</a:t>
            </a:r>
            <a:r>
              <a:rPr lang="en-US" dirty="0"/>
              <a:t> Plot </a:t>
            </a:r>
            <a:r>
              <a:rPr lang="en-IL" dirty="0"/>
              <a:t>visualization</a:t>
            </a:r>
          </a:p>
        </p:txBody>
      </p:sp>
      <p:pic>
        <p:nvPicPr>
          <p:cNvPr id="7" name="Picture 6" descr="A graph of blue bars with white text&#10;&#10;Description automatically generated">
            <a:extLst>
              <a:ext uri="{FF2B5EF4-FFF2-40B4-BE49-F238E27FC236}">
                <a16:creationId xmlns:a16="http://schemas.microsoft.com/office/drawing/2014/main" id="{D469873A-9D0B-97D7-4BBD-5A2D16719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" y="2340582"/>
            <a:ext cx="3723609" cy="2831494"/>
          </a:xfrm>
          <a:prstGeom prst="rect">
            <a:avLst/>
          </a:prstGeom>
        </p:spPr>
      </p:pic>
      <p:pic>
        <p:nvPicPr>
          <p:cNvPr id="10" name="Picture 9" descr="A graph of pink bars&#10;&#10;Description automatically generated">
            <a:extLst>
              <a:ext uri="{FF2B5EF4-FFF2-40B4-BE49-F238E27FC236}">
                <a16:creationId xmlns:a16="http://schemas.microsoft.com/office/drawing/2014/main" id="{1199558C-90CB-3E8F-9A54-7480678BEE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0875" y="2340582"/>
            <a:ext cx="4022674" cy="283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923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Summary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C930623-422A-016E-9C17-45CACD295DF2}"/>
              </a:ext>
            </a:extLst>
          </p:cNvPr>
          <p:cNvSpPr/>
          <p:nvPr/>
        </p:nvSpPr>
        <p:spPr>
          <a:xfrm>
            <a:off x="415925" y="1974619"/>
            <a:ext cx="1928091" cy="989215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Create embeddings from the abstract text 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43D36306-D1BF-AA59-D5C2-A0AEAA7F01F3}"/>
              </a:ext>
            </a:extLst>
          </p:cNvPr>
          <p:cNvSpPr/>
          <p:nvPr/>
        </p:nvSpPr>
        <p:spPr>
          <a:xfrm>
            <a:off x="2516043" y="2107622"/>
            <a:ext cx="897774" cy="623455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244CC2F-1D2F-3E5D-4AC5-204FCA80DF5F}"/>
              </a:ext>
            </a:extLst>
          </p:cNvPr>
          <p:cNvSpPr/>
          <p:nvPr/>
        </p:nvSpPr>
        <p:spPr>
          <a:xfrm>
            <a:off x="3585844" y="1974619"/>
            <a:ext cx="1928091" cy="989215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Embedding dimensionality reduction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D119BE9F-5AFF-8FEE-C810-2648B83AE627}"/>
              </a:ext>
            </a:extLst>
          </p:cNvPr>
          <p:cNvSpPr/>
          <p:nvPr/>
        </p:nvSpPr>
        <p:spPr>
          <a:xfrm>
            <a:off x="5685962" y="2107622"/>
            <a:ext cx="897774" cy="623455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AFE1AF-7600-6DBF-98F4-2EC10488E76F}"/>
              </a:ext>
            </a:extLst>
          </p:cNvPr>
          <p:cNvSpPr/>
          <p:nvPr/>
        </p:nvSpPr>
        <p:spPr>
          <a:xfrm>
            <a:off x="6755763" y="1974619"/>
            <a:ext cx="1928091" cy="989215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Get clusters with HDBSCAN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E875496D-AD42-266C-338D-501F9D4E7985}"/>
              </a:ext>
            </a:extLst>
          </p:cNvPr>
          <p:cNvSpPr/>
          <p:nvPr/>
        </p:nvSpPr>
        <p:spPr>
          <a:xfrm>
            <a:off x="8946889" y="2107622"/>
            <a:ext cx="897774" cy="623455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DBA238E-9CF1-141F-AEDC-F4C302052ECE}"/>
              </a:ext>
            </a:extLst>
          </p:cNvPr>
          <p:cNvSpPr/>
          <p:nvPr/>
        </p:nvSpPr>
        <p:spPr>
          <a:xfrm>
            <a:off x="10016690" y="1974619"/>
            <a:ext cx="1928091" cy="989215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Main cluster words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594977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Conclusion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D135E86-03DF-9ABD-BB1F-984208D042B5}"/>
              </a:ext>
            </a:extLst>
          </p:cNvPr>
          <p:cNvSpPr txBox="1">
            <a:spLocks/>
          </p:cNvSpPr>
          <p:nvPr/>
        </p:nvSpPr>
        <p:spPr>
          <a:xfrm>
            <a:off x="1141413" y="2042510"/>
            <a:ext cx="10280649" cy="4196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L" dirty="0"/>
              <a:t>Hard to have a good evaluation of our clustering</a:t>
            </a:r>
          </a:p>
          <a:p>
            <a:r>
              <a:rPr lang="en-IL" dirty="0"/>
              <a:t>Clusters that looks very good and clusters that looks not good</a:t>
            </a:r>
          </a:p>
          <a:p>
            <a:r>
              <a:rPr lang="en-IL" dirty="0"/>
              <a:t>Clusters on 100k papers because cluster issue</a:t>
            </a:r>
          </a:p>
          <a:p>
            <a:r>
              <a:rPr lang="en-IL" dirty="0"/>
              <a:t>More data should improve the clusters quality </a:t>
            </a:r>
          </a:p>
          <a:p>
            <a:endParaRPr lang="en-IL" dirty="0"/>
          </a:p>
          <a:p>
            <a:endParaRPr lang="en-IL" dirty="0"/>
          </a:p>
          <a:p>
            <a:pPr marL="0" indent="0">
              <a:buNone/>
            </a:pPr>
            <a:r>
              <a:rPr lang="en-IL" sz="1500" dirty="0"/>
              <a:t>The scripts and visualization outputs are in the repository in the link </a:t>
            </a:r>
            <a:r>
              <a:rPr lang="en-US" sz="1500" dirty="0">
                <a:hlinkClick r:id="rId2"/>
              </a:rPr>
              <a:t>https://</a:t>
            </a:r>
            <a:r>
              <a:rPr lang="en-US" sz="1500" dirty="0" err="1">
                <a:hlinkClick r:id="rId2"/>
              </a:rPr>
              <a:t>github.com</a:t>
            </a:r>
            <a:r>
              <a:rPr lang="en-US" sz="1500" dirty="0">
                <a:hlinkClick r:id="rId2"/>
              </a:rPr>
              <a:t>/</a:t>
            </a:r>
            <a:r>
              <a:rPr lang="en-US" sz="1500" dirty="0" err="1">
                <a:hlinkClick r:id="rId2"/>
              </a:rPr>
              <a:t>ChelomoLubliner</a:t>
            </a:r>
            <a:r>
              <a:rPr lang="en-US" sz="1500" dirty="0">
                <a:hlinkClick r:id="rId2"/>
              </a:rPr>
              <a:t>/</a:t>
            </a:r>
            <a:r>
              <a:rPr lang="en-US" sz="1500" dirty="0" err="1">
                <a:hlinkClick r:id="rId2"/>
              </a:rPr>
              <a:t>ClusterSimilarPapers</a:t>
            </a:r>
            <a:endParaRPr lang="en-IL" sz="1500" dirty="0"/>
          </a:p>
        </p:txBody>
      </p:sp>
    </p:spTree>
    <p:extLst>
      <p:ext uri="{BB962C8B-B14F-4D97-AF65-F5344CB8AC3E}">
        <p14:creationId xmlns:p14="http://schemas.microsoft.com/office/powerpoint/2010/main" val="3891482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The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A2015-E149-E9AC-1959-C936FA442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5413"/>
            <a:ext cx="9905999" cy="4267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L" dirty="0"/>
              <a:t>The goal of this projet is to create cluster of similar papers using unsupervised machine learning algorithm and to visualize the main words per each clusters</a:t>
            </a:r>
          </a:p>
        </p:txBody>
      </p:sp>
    </p:spTree>
    <p:extLst>
      <p:ext uri="{BB962C8B-B14F-4D97-AF65-F5344CB8AC3E}">
        <p14:creationId xmlns:p14="http://schemas.microsoft.com/office/powerpoint/2010/main" val="118713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A2015-E149-E9AC-1959-C936FA442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5413"/>
            <a:ext cx="9905999" cy="4267691"/>
          </a:xfrm>
        </p:spPr>
        <p:txBody>
          <a:bodyPr>
            <a:normAutofit/>
          </a:bodyPr>
          <a:lstStyle/>
          <a:p>
            <a:r>
              <a:rPr lang="en-IL" dirty="0"/>
              <a:t>Data from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arXiv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scientific papers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datset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clusters are based only on  the abstract text of the papers.</a:t>
            </a:r>
            <a:endParaRPr lang="en-IL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889224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Pipeline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C930623-422A-016E-9C17-45CACD295DF2}"/>
              </a:ext>
            </a:extLst>
          </p:cNvPr>
          <p:cNvSpPr/>
          <p:nvPr/>
        </p:nvSpPr>
        <p:spPr>
          <a:xfrm>
            <a:off x="482600" y="2984269"/>
            <a:ext cx="1928091" cy="98921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Create embeddings from the abstract text </a:t>
            </a:r>
          </a:p>
        </p:txBody>
      </p:sp>
    </p:spTree>
    <p:extLst>
      <p:ext uri="{BB962C8B-B14F-4D97-AF65-F5344CB8AC3E}">
        <p14:creationId xmlns:p14="http://schemas.microsoft.com/office/powerpoint/2010/main" val="3259611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Embeddings advantage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A2015-E149-E9AC-1959-C936FA442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76179"/>
            <a:ext cx="10723561" cy="4267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L" dirty="0"/>
              <a:t>Embeddings allow us to capture the text semantic</a:t>
            </a:r>
          </a:p>
          <a:p>
            <a:pPr marL="0" indent="0">
              <a:buNone/>
            </a:pPr>
            <a:r>
              <a:rPr lang="en-IL" dirty="0"/>
              <a:t>Low text similarity with similar semantic will have similar embeddings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9AF6C3B-D8B7-9A8C-941F-F9D07BED1362}"/>
              </a:ext>
            </a:extLst>
          </p:cNvPr>
          <p:cNvCxnSpPr>
            <a:cxnSpLocks/>
          </p:cNvCxnSpPr>
          <p:nvPr/>
        </p:nvCxnSpPr>
        <p:spPr>
          <a:xfrm>
            <a:off x="1495425" y="6038850"/>
            <a:ext cx="3105150" cy="0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CC930C-AF7C-7C64-F441-A9F482D2800A}"/>
              </a:ext>
            </a:extLst>
          </p:cNvPr>
          <p:cNvCxnSpPr>
            <a:cxnSpLocks/>
          </p:cNvCxnSpPr>
          <p:nvPr/>
        </p:nvCxnSpPr>
        <p:spPr>
          <a:xfrm flipV="1">
            <a:off x="1495425" y="3495675"/>
            <a:ext cx="0" cy="2543175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5B85A569-A917-0529-D828-7B2E51D4E0C3}"/>
              </a:ext>
            </a:extLst>
          </p:cNvPr>
          <p:cNvSpPr/>
          <p:nvPr/>
        </p:nvSpPr>
        <p:spPr>
          <a:xfrm>
            <a:off x="1943100" y="3943350"/>
            <a:ext cx="123825" cy="13335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F48DB82-0433-BC5F-7A26-2B7F844DC31F}"/>
              </a:ext>
            </a:extLst>
          </p:cNvPr>
          <p:cNvSpPr/>
          <p:nvPr/>
        </p:nvSpPr>
        <p:spPr>
          <a:xfrm>
            <a:off x="2257426" y="4191794"/>
            <a:ext cx="123825" cy="13335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F4A466D-785B-5E5B-81A0-8436CDC8E66E}"/>
              </a:ext>
            </a:extLst>
          </p:cNvPr>
          <p:cNvSpPr/>
          <p:nvPr/>
        </p:nvSpPr>
        <p:spPr>
          <a:xfrm>
            <a:off x="3409951" y="5409407"/>
            <a:ext cx="123825" cy="13335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640D78C-521B-729A-4D48-66C260D4D37F}"/>
              </a:ext>
            </a:extLst>
          </p:cNvPr>
          <p:cNvSpPr/>
          <p:nvPr/>
        </p:nvSpPr>
        <p:spPr>
          <a:xfrm>
            <a:off x="3714751" y="5182916"/>
            <a:ext cx="123825" cy="13335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983967E-B450-52B8-31AC-77F52A75A055}"/>
              </a:ext>
            </a:extLst>
          </p:cNvPr>
          <p:cNvSpPr txBox="1"/>
          <p:nvPr/>
        </p:nvSpPr>
        <p:spPr>
          <a:xfrm>
            <a:off x="1609726" y="3548619"/>
            <a:ext cx="771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drink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E3BD6B4-A8A9-B312-E860-D7B7A06E91A2}"/>
              </a:ext>
            </a:extLst>
          </p:cNvPr>
          <p:cNvSpPr txBox="1"/>
          <p:nvPr/>
        </p:nvSpPr>
        <p:spPr>
          <a:xfrm>
            <a:off x="2057382" y="4290801"/>
            <a:ext cx="65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Beer</a:t>
            </a:r>
            <a:endParaRPr lang="en-IL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227471C-F2C1-0560-46E2-017A35C00580}"/>
              </a:ext>
            </a:extLst>
          </p:cNvPr>
          <p:cNvSpPr txBox="1"/>
          <p:nvPr/>
        </p:nvSpPr>
        <p:spPr>
          <a:xfrm>
            <a:off x="3509955" y="4795494"/>
            <a:ext cx="966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algebra</a:t>
            </a:r>
            <a:endParaRPr lang="en-IL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CE44D9-EEAF-5457-33F6-FFFBAFCBD69F}"/>
              </a:ext>
            </a:extLst>
          </p:cNvPr>
          <p:cNvSpPr txBox="1"/>
          <p:nvPr/>
        </p:nvSpPr>
        <p:spPr>
          <a:xfrm>
            <a:off x="2747962" y="5489842"/>
            <a:ext cx="1328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mathematics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858954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Pipeline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C930623-422A-016E-9C17-45CACD295DF2}"/>
              </a:ext>
            </a:extLst>
          </p:cNvPr>
          <p:cNvSpPr/>
          <p:nvPr/>
        </p:nvSpPr>
        <p:spPr>
          <a:xfrm>
            <a:off x="482600" y="2984269"/>
            <a:ext cx="1928091" cy="989215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Create embeddings from the abstract text 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43D36306-D1BF-AA59-D5C2-A0AEAA7F01F3}"/>
              </a:ext>
            </a:extLst>
          </p:cNvPr>
          <p:cNvSpPr/>
          <p:nvPr/>
        </p:nvSpPr>
        <p:spPr>
          <a:xfrm>
            <a:off x="2582718" y="3117272"/>
            <a:ext cx="897774" cy="623455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244CC2F-1D2F-3E5D-4AC5-204FCA80DF5F}"/>
              </a:ext>
            </a:extLst>
          </p:cNvPr>
          <p:cNvSpPr/>
          <p:nvPr/>
        </p:nvSpPr>
        <p:spPr>
          <a:xfrm>
            <a:off x="3652519" y="2984269"/>
            <a:ext cx="1928091" cy="98921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Embedding 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1859155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Dimensionality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A2015-E149-E9AC-1959-C936FA442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5413"/>
            <a:ext cx="9905999" cy="4267691"/>
          </a:xfrm>
        </p:spPr>
        <p:txBody>
          <a:bodyPr>
            <a:normAutofit/>
          </a:bodyPr>
          <a:lstStyle/>
          <a:p>
            <a:r>
              <a:rPr lang="en-IL" dirty="0"/>
              <a:t>Decrease running time</a:t>
            </a:r>
          </a:p>
          <a:p>
            <a:r>
              <a:rPr lang="en-IL" dirty="0"/>
              <a:t>Improve clusters quality</a:t>
            </a:r>
          </a:p>
        </p:txBody>
      </p:sp>
    </p:spTree>
    <p:extLst>
      <p:ext uri="{BB962C8B-B14F-4D97-AF65-F5344CB8AC3E}">
        <p14:creationId xmlns:p14="http://schemas.microsoft.com/office/powerpoint/2010/main" val="16068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Pipeline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C930623-422A-016E-9C17-45CACD295DF2}"/>
              </a:ext>
            </a:extLst>
          </p:cNvPr>
          <p:cNvSpPr/>
          <p:nvPr/>
        </p:nvSpPr>
        <p:spPr>
          <a:xfrm>
            <a:off x="482600" y="2984269"/>
            <a:ext cx="1928091" cy="989215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Create embeddings from the abstract text 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43D36306-D1BF-AA59-D5C2-A0AEAA7F01F3}"/>
              </a:ext>
            </a:extLst>
          </p:cNvPr>
          <p:cNvSpPr/>
          <p:nvPr/>
        </p:nvSpPr>
        <p:spPr>
          <a:xfrm>
            <a:off x="2582718" y="3117272"/>
            <a:ext cx="897774" cy="623455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244CC2F-1D2F-3E5D-4AC5-204FCA80DF5F}"/>
              </a:ext>
            </a:extLst>
          </p:cNvPr>
          <p:cNvSpPr/>
          <p:nvPr/>
        </p:nvSpPr>
        <p:spPr>
          <a:xfrm>
            <a:off x="3652519" y="2984269"/>
            <a:ext cx="1928091" cy="989215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Embedding dimensionality reduction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D119BE9F-5AFF-8FEE-C810-2648B83AE627}"/>
              </a:ext>
            </a:extLst>
          </p:cNvPr>
          <p:cNvSpPr/>
          <p:nvPr/>
        </p:nvSpPr>
        <p:spPr>
          <a:xfrm>
            <a:off x="5752637" y="3117272"/>
            <a:ext cx="897774" cy="623455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AFE1AF-7600-6DBF-98F4-2EC10488E76F}"/>
              </a:ext>
            </a:extLst>
          </p:cNvPr>
          <p:cNvSpPr/>
          <p:nvPr/>
        </p:nvSpPr>
        <p:spPr>
          <a:xfrm>
            <a:off x="6822438" y="2984269"/>
            <a:ext cx="1928091" cy="98921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dirty="0"/>
              <a:t>Get clusters with HDBSCAN</a:t>
            </a:r>
          </a:p>
        </p:txBody>
      </p:sp>
    </p:spTree>
    <p:extLst>
      <p:ext uri="{BB962C8B-B14F-4D97-AF65-F5344CB8AC3E}">
        <p14:creationId xmlns:p14="http://schemas.microsoft.com/office/powerpoint/2010/main" val="2419638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080A-0D5D-8D79-AC2D-34B8DFAA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HDBSCAN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A2015-E149-E9AC-1959-C936FA442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5413"/>
            <a:ext cx="9905999" cy="4267691"/>
          </a:xfrm>
        </p:spPr>
        <p:txBody>
          <a:bodyPr>
            <a:normAutofit/>
          </a:bodyPr>
          <a:lstStyle/>
          <a:p>
            <a:r>
              <a:rPr lang="en-IL" dirty="0"/>
              <a:t>Work well with embeddings</a:t>
            </a:r>
          </a:p>
          <a:p>
            <a:r>
              <a:rPr lang="en-IL" dirty="0"/>
              <a:t>Possibility to get hierarchical clustering (we didn’t get but it’s possible)</a:t>
            </a:r>
          </a:p>
        </p:txBody>
      </p:sp>
    </p:spTree>
    <p:extLst>
      <p:ext uri="{BB962C8B-B14F-4D97-AF65-F5344CB8AC3E}">
        <p14:creationId xmlns:p14="http://schemas.microsoft.com/office/powerpoint/2010/main" val="22813251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{7DE0D12B-B57E-FB49-A1AF-68EC87A9B1C6}tf10001122</Template>
  <TotalTime>14826</TotalTime>
  <Words>281</Words>
  <Application>Microsoft Macintosh PowerPoint</Application>
  <PresentationFormat>Widescreen</PresentationFormat>
  <Paragraphs>55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Tw Cen MT</vt:lpstr>
      <vt:lpstr>Circuit</vt:lpstr>
      <vt:lpstr>Cluster Similar Papers</vt:lpstr>
      <vt:lpstr>The goal</vt:lpstr>
      <vt:lpstr>The data</vt:lpstr>
      <vt:lpstr>Pipeline</vt:lpstr>
      <vt:lpstr>Embeddings advantage </vt:lpstr>
      <vt:lpstr>Pipeline</vt:lpstr>
      <vt:lpstr>Dimensionality reduction</vt:lpstr>
      <vt:lpstr>Pipeline</vt:lpstr>
      <vt:lpstr>HDBSCAN clusters</vt:lpstr>
      <vt:lpstr>Pipeline</vt:lpstr>
      <vt:lpstr>Get main words</vt:lpstr>
      <vt:lpstr>Get main words</vt:lpstr>
      <vt:lpstr>Get main words</vt:lpstr>
      <vt:lpstr>Word cloud visualization</vt:lpstr>
      <vt:lpstr>BaR Plot visualization</vt:lpstr>
      <vt:lpstr>Summary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work  summary</dc:title>
  <dc:creator>Steve Abecassis</dc:creator>
  <cp:lastModifiedBy>Steve Abecassis</cp:lastModifiedBy>
  <cp:revision>5</cp:revision>
  <dcterms:created xsi:type="dcterms:W3CDTF">2023-06-04T16:04:19Z</dcterms:created>
  <dcterms:modified xsi:type="dcterms:W3CDTF">2023-07-10T16:19:48Z</dcterms:modified>
</cp:coreProperties>
</file>

<file path=docProps/thumbnail.jpeg>
</file>